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8" r:id="rId5"/>
    <p:sldId id="270" r:id="rId6"/>
    <p:sldId id="271" r:id="rId7"/>
    <p:sldId id="272" r:id="rId8"/>
    <p:sldId id="273" r:id="rId9"/>
    <p:sldId id="274" r:id="rId10"/>
    <p:sldId id="276" r:id="rId11"/>
    <p:sldId id="275" r:id="rId1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7FAE53-3B0E-4D53-995C-7E4203E2D510}" v="5" dt="2024-04-23T06:29:51.4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D1DB9-2D29-4891-9CCD-E8884F3305C9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A17F9-C9D6-40F5-8484-6C3DF1B53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0436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2168EC-09DE-431F-A7BE-3B8166389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362FAD6-A7C9-4035-AC66-9F3FC784A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C935DF-ADC7-4974-B375-A97F8CF8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E273-884B-4B13-BEA3-E469141A7C8B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9F7CFD-9B68-47E2-82FB-AB9CBF6A1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549B661-629E-4E0C-AD09-0CC79E61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3B1E-6D41-417B-B60A-0BF50115AA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358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FE0F1D-A4D7-49E2-9C49-D83FD174C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442A7A1-9D32-45BF-9CDC-8E202EB4F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D4C757-35C3-4A9C-81DC-2B23F67F7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E273-884B-4B13-BEA3-E469141A7C8B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3D7915-56A1-4C02-A248-54C3B41B9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EFC580-27E8-4072-B09E-4A4DA324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3B1E-6D41-417B-B60A-0BF50115AA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698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A895F05-7522-4513-80C8-4D976CFCB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00F36E5-FB74-49A7-BC71-C1A3B6838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605843-5A1F-421B-A583-5CEB48D7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E273-884B-4B13-BEA3-E469141A7C8B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0567E6-20D6-49F9-9F29-C405A23F5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C7EB5A0-E2F2-4004-B5ED-464B0C319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3B1E-6D41-417B-B60A-0BF50115AA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00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3674AE-77B6-4897-9D79-83379FED7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813429-8FDE-42B0-81E3-1423B9673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665A5D-452A-47EE-B3DD-6F12FF48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E273-884B-4B13-BEA3-E469141A7C8B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CB6A06-BC1E-4605-B391-492B034DB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2523D4-A470-4BC2-A2E1-F23CD3EAC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3B1E-6D41-417B-B60A-0BF50115AA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920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181DB0-309B-40C8-A887-82CE03F9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0C391C-DB19-46F0-87AA-53ABDF2E6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F0EB3A2-06F4-4011-B7D9-6F5C1014A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E273-884B-4B13-BEA3-E469141A7C8B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1F56ECF-65D3-416D-B98A-D0C43926B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23FAEE-1313-49B0-BC8C-44AC0982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3B1E-6D41-417B-B60A-0BF50115AA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100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57A765-2D71-4000-B7DF-281C0669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B1E2DE-C6BA-4E61-8F68-3369F7243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C31D29-5FA0-4A31-9EE9-B804965F3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C6844E0-B7D9-4768-8FEA-ADB5C857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E273-884B-4B13-BEA3-E469141A7C8B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4DAE66C-925D-4B3C-BAFB-8D396C5D5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3A4DF1F-334F-407C-AC89-C26C2C02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3B1E-6D41-417B-B60A-0BF50115AA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298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4A085D-418C-498E-92FE-90E940CAB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3EAD87F-5AAD-45B2-A313-A529D8308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F66EF19-CA47-4634-B5A5-362BBBF2B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26DFF75-3635-4A10-AFA4-3B5E30179A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30F0834-C797-472E-A54E-7D710825C3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BB7BD5B-A694-41D3-9FBD-8D2F8DC00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E273-884B-4B13-BEA3-E469141A7C8B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96333D1-88A7-48DF-B746-4631C7D96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C1A1FB6-3E9D-475B-B7AA-0ED8D52AC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3B1E-6D41-417B-B60A-0BF50115AA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905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1F1E05-0732-43A9-9AD8-C322B0702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4B32041-530F-409C-8F2A-71FF5B58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E273-884B-4B13-BEA3-E469141A7C8B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039258C-C587-41CD-862A-2A73A40B0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96BFCC7-23E4-4943-AC60-BB373C198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3B1E-6D41-417B-B60A-0BF50115AA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661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0B15647-1DD4-4C3E-AD8B-147B05D95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E273-884B-4B13-BEA3-E469141A7C8B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36FDC88-F637-426C-821F-0E94445FF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DFB65EB-6B94-4C82-BBB2-748F4F67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3B1E-6D41-417B-B60A-0BF50115AA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203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8E70B4-E519-4D93-9F4A-743E8B5E5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9CBCA0-FC2A-4FE9-80A6-C8613188B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205B544-BFB7-4810-B1C1-3CB640254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CEB0043-9749-4F24-8FF9-E3816A9AF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E273-884B-4B13-BEA3-E469141A7C8B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2EF9F1E-2635-4C94-95A9-E10FED3B8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7AC379-61C3-4AF6-A41D-1BE99056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3B1E-6D41-417B-B60A-0BF50115AA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570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514B39-499F-4A5D-BFD5-AA2759719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A9EA5B2-B170-4751-B1EE-FF6859FC1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D7B4E53-525C-4034-BCDA-0089AC152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AB368FA-8192-40FE-B4CF-ADC16F43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E273-884B-4B13-BEA3-E469141A7C8B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8CB3902-6D8E-4DF2-B18F-111E8076F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D182A81-36C0-48AA-B0D6-4A3AB5B7D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3B1E-6D41-417B-B60A-0BF50115AA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007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217E631-0258-4EB5-90F0-21044EC70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9AB40AB-8858-48B8-AA08-A7ABF9F76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76FFDA-3062-483A-9923-BCEDD8FDF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AE273-884B-4B13-BEA3-E469141A7C8B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DDD16C4-7805-48A0-B1A5-6268699C4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90D107-FF17-4581-A0EC-8EB80ACA1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3B1E-6D41-417B-B60A-0BF50115AA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257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2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4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EB1596A-DD9E-5F36-6733-80CAB41BA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94414"/>
            <a:ext cx="10534650" cy="8174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Välkomstpresentation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08A14524-4F6F-4F73-B41D-5F3099713CA1}"/>
              </a:ext>
            </a:extLst>
          </p:cNvPr>
          <p:cNvSpPr txBox="1">
            <a:spLocks/>
          </p:cNvSpPr>
          <p:nvPr/>
        </p:nvSpPr>
        <p:spPr>
          <a:xfrm>
            <a:off x="1882588" y="1311818"/>
            <a:ext cx="8426823" cy="397567"/>
          </a:xfrm>
          <a:prstGeom prst="ellipse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Onboarding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E07499D-10DA-4D88-A53D-648225109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873" y="5909671"/>
            <a:ext cx="761905" cy="74285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D37B3F00-6D3B-482A-97E5-4A55537EF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873" y="5909671"/>
            <a:ext cx="761905" cy="742857"/>
          </a:xfrm>
          <a:prstGeom prst="rect">
            <a:avLst/>
          </a:prstGeom>
        </p:spPr>
      </p:pic>
      <p:graphicFrame>
        <p:nvGraphicFramePr>
          <p:cNvPr id="2" name="Platshållare för innehåll 5">
            <a:extLst>
              <a:ext uri="{FF2B5EF4-FFF2-40B4-BE49-F238E27FC236}">
                <a16:creationId xmlns:a16="http://schemas.microsoft.com/office/drawing/2014/main" id="{81505E19-2CB2-DDBE-9C59-156F420D4B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779552"/>
              </p:ext>
            </p:extLst>
          </p:nvPr>
        </p:nvGraphicFramePr>
        <p:xfrm>
          <a:off x="1677838" y="2995243"/>
          <a:ext cx="8836325" cy="2666078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8836325">
                  <a:extLst>
                    <a:ext uri="{9D8B030D-6E8A-4147-A177-3AD203B41FA5}">
                      <a16:colId xmlns:a16="http://schemas.microsoft.com/office/drawing/2014/main" val="570139528"/>
                    </a:ext>
                  </a:extLst>
                </a:gridCol>
              </a:tblGrid>
              <a:tr h="2666078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3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Introduktion - </a:t>
                      </a:r>
                      <a:r>
                        <a:rPr lang="sv-SE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Introduktion till företaget, dess värderingar och betydelsen av säkerhet och kvalité</a:t>
                      </a:r>
                    </a:p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3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 av teamet – </a:t>
                      </a:r>
                      <a:r>
                        <a:rPr lang="sv-SE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Introducera den nyanställda till närmaste kolleger och chefer</a:t>
                      </a:r>
                      <a:endParaRPr lang="sv-SE" sz="5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477" marR="80477" marT="80477" marB="0"/>
                </a:tc>
                <a:extLst>
                  <a:ext uri="{0D108BD9-81ED-4DB2-BD59-A6C34878D82A}">
                    <a16:rowId xmlns:a16="http://schemas.microsoft.com/office/drawing/2014/main" val="3334935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31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2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4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EB1596A-DD9E-5F36-6733-80CAB41BA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94414"/>
            <a:ext cx="10534650" cy="8174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Säkerhetsgenomgång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E07499D-10DA-4D88-A53D-648225109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873" y="5909671"/>
            <a:ext cx="761905" cy="74285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D37B3F00-6D3B-482A-97E5-4A55537EF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873" y="5909671"/>
            <a:ext cx="761905" cy="742857"/>
          </a:xfrm>
          <a:prstGeom prst="rect">
            <a:avLst/>
          </a:prstGeom>
        </p:spPr>
      </p:pic>
      <p:graphicFrame>
        <p:nvGraphicFramePr>
          <p:cNvPr id="2" name="Platshållare för innehåll 5">
            <a:extLst>
              <a:ext uri="{FF2B5EF4-FFF2-40B4-BE49-F238E27FC236}">
                <a16:creationId xmlns:a16="http://schemas.microsoft.com/office/drawing/2014/main" id="{81505E19-2CB2-DDBE-9C59-156F420D4B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883378"/>
              </p:ext>
            </p:extLst>
          </p:nvPr>
        </p:nvGraphicFramePr>
        <p:xfrm>
          <a:off x="815014" y="2550865"/>
          <a:ext cx="10561972" cy="3358806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0561972">
                  <a:extLst>
                    <a:ext uri="{9D8B030D-6E8A-4147-A177-3AD203B41FA5}">
                      <a16:colId xmlns:a16="http://schemas.microsoft.com/office/drawing/2014/main" val="570139528"/>
                    </a:ext>
                  </a:extLst>
                </a:gridCol>
              </a:tblGrid>
              <a:tr h="3318346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 – Säkerhetsregler och Rutiner – </a:t>
                      </a:r>
                      <a:r>
                        <a:rPr lang="sv-SE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Presentera policys</a:t>
                      </a:r>
                      <a:r>
                        <a:rPr lang="sv-SE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säkerhetsrutiner, </a:t>
                      </a:r>
                      <a:r>
                        <a:rPr lang="sv-SE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inklusive regler och bestämmelser som måste följas</a:t>
                      </a:r>
                    </a:p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Riskbedömning – </a:t>
                      </a:r>
                      <a:r>
                        <a:rPr lang="sv-SE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Genomgå de vanligaste riskerna och farorna i verkstaden och hur man undviker dem</a:t>
                      </a:r>
                    </a:p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Personlig skyddsutrustning – </a:t>
                      </a:r>
                      <a:r>
                        <a:rPr lang="sv-SE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Förklara vilken skyddsutrustning som krävs för olika uppgifter och var den finns tillgänglig</a:t>
                      </a:r>
                    </a:p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Nödprocedurer – </a:t>
                      </a:r>
                      <a:r>
                        <a:rPr lang="sv-SE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Beskriv hur man agerar vid nödsituationer såsom brand, olyckor eller sjukdom</a:t>
                      </a:r>
                    </a:p>
                  </a:txBody>
                  <a:tcPr marL="66966" marR="66966" marT="66966" marB="0"/>
                </a:tc>
                <a:extLst>
                  <a:ext uri="{0D108BD9-81ED-4DB2-BD59-A6C34878D82A}">
                    <a16:rowId xmlns:a16="http://schemas.microsoft.com/office/drawing/2014/main" val="3334935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55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EB1596A-DD9E-5F36-6733-80CAB41BA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94414"/>
            <a:ext cx="10534650" cy="8174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Maskinintroduktion och säkerhetskontroller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E07499D-10DA-4D88-A53D-648225109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873" y="5909671"/>
            <a:ext cx="761905" cy="74285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D37B3F00-6D3B-482A-97E5-4A55537EF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873" y="5909671"/>
            <a:ext cx="761905" cy="742857"/>
          </a:xfrm>
          <a:prstGeom prst="rect">
            <a:avLst/>
          </a:prstGeom>
        </p:spPr>
      </p:pic>
      <p:graphicFrame>
        <p:nvGraphicFramePr>
          <p:cNvPr id="2" name="Platshållare för innehåll 5">
            <a:extLst>
              <a:ext uri="{FF2B5EF4-FFF2-40B4-BE49-F238E27FC236}">
                <a16:creationId xmlns:a16="http://schemas.microsoft.com/office/drawing/2014/main" id="{81505E19-2CB2-DDBE-9C59-156F420D4B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5110236"/>
              </p:ext>
            </p:extLst>
          </p:nvPr>
        </p:nvGraphicFramePr>
        <p:xfrm>
          <a:off x="815014" y="2521456"/>
          <a:ext cx="10561972" cy="3388215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0561972">
                  <a:extLst>
                    <a:ext uri="{9D8B030D-6E8A-4147-A177-3AD203B41FA5}">
                      <a16:colId xmlns:a16="http://schemas.microsoft.com/office/drawing/2014/main" val="570139528"/>
                    </a:ext>
                  </a:extLst>
                </a:gridCol>
              </a:tblGrid>
              <a:tr h="3388215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Maskininstruktioner – </a:t>
                      </a:r>
                      <a:r>
                        <a:rPr lang="sv-SE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Gå igenom säkerhetsföreskrifter och korrekt användning av varje maskin som den anställde kommer att arbeta med</a:t>
                      </a:r>
                    </a:p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Checklista för uppstart av maskiner – </a:t>
                      </a:r>
                      <a:r>
                        <a:rPr lang="sv-SE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 en detaljerad checklista för att säkerställa att varje maskin är säker att använda innan arbete startar. Detta kan inkludera kontroller av säkerhetsanordningar, verktyg och andra relevanta komponenter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sv-SE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40" marR="66840" marT="66840" marB="0"/>
                </a:tc>
                <a:extLst>
                  <a:ext uri="{0D108BD9-81ED-4DB2-BD59-A6C34878D82A}">
                    <a16:rowId xmlns:a16="http://schemas.microsoft.com/office/drawing/2014/main" val="3334935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29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EB1596A-DD9E-5F36-6733-80CAB41BA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94414"/>
            <a:ext cx="10534650" cy="8174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Rundvandring i Lokalerna</a:t>
            </a:r>
          </a:p>
        </p:txBody>
      </p:sp>
      <p:pic>
        <p:nvPicPr>
          <p:cNvPr id="5" name="Bildobjekt 4" descr="En bild som visar logotyp, symbol, Teckensnitt, design&#10;&#10;Automatiskt genererad beskrivning">
            <a:extLst>
              <a:ext uri="{FF2B5EF4-FFF2-40B4-BE49-F238E27FC236}">
                <a16:creationId xmlns:a16="http://schemas.microsoft.com/office/drawing/2014/main" id="{4E07499D-10DA-4D88-A53D-648225109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873" y="5909671"/>
            <a:ext cx="761905" cy="742857"/>
          </a:xfrm>
          <a:prstGeom prst="rect">
            <a:avLst/>
          </a:prstGeom>
        </p:spPr>
      </p:pic>
      <p:pic>
        <p:nvPicPr>
          <p:cNvPr id="8" name="Bildobjekt 7" descr="En bild som visar logotyp, symbol, Teckensnitt, design&#10;&#10;Automatiskt genererad beskrivning">
            <a:extLst>
              <a:ext uri="{FF2B5EF4-FFF2-40B4-BE49-F238E27FC236}">
                <a16:creationId xmlns:a16="http://schemas.microsoft.com/office/drawing/2014/main" id="{D37B3F00-6D3B-482A-97E5-4A55537EF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873" y="5909671"/>
            <a:ext cx="761905" cy="742857"/>
          </a:xfrm>
          <a:prstGeom prst="rect">
            <a:avLst/>
          </a:prstGeom>
        </p:spPr>
      </p:pic>
      <p:graphicFrame>
        <p:nvGraphicFramePr>
          <p:cNvPr id="2" name="Platshållare för innehåll 5">
            <a:extLst>
              <a:ext uri="{FF2B5EF4-FFF2-40B4-BE49-F238E27FC236}">
                <a16:creationId xmlns:a16="http://schemas.microsoft.com/office/drawing/2014/main" id="{81505E19-2CB2-DDBE-9C59-156F420D4B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668618"/>
              </p:ext>
            </p:extLst>
          </p:nvPr>
        </p:nvGraphicFramePr>
        <p:xfrm>
          <a:off x="887124" y="2302912"/>
          <a:ext cx="10417751" cy="376918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0417751">
                  <a:extLst>
                    <a:ext uri="{9D8B030D-6E8A-4147-A177-3AD203B41FA5}">
                      <a16:colId xmlns:a16="http://schemas.microsoft.com/office/drawing/2014/main" val="570139528"/>
                    </a:ext>
                  </a:extLst>
                </a:gridCol>
              </a:tblGrid>
              <a:tr h="3572733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Utrymningsvägar – </a:t>
                      </a:r>
                      <a:r>
                        <a:rPr lang="sv-SE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Visa och förklara de primära och sekundära utrymningsvägarna från verkstaden</a:t>
                      </a:r>
                    </a:p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Första hjälpen-stationer – </a:t>
                      </a:r>
                      <a:r>
                        <a:rPr lang="sv-SE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Markera och förklara var första hjälpen-utrustning finns och hur den används</a:t>
                      </a:r>
                    </a:p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Brandutrustning – </a:t>
                      </a:r>
                      <a:r>
                        <a:rPr lang="sv-SE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Visa placeringen av brandsläckare, brandfiltar och andra brandbekämpningsutrustningar</a:t>
                      </a:r>
                    </a:p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Övriga faciliteter – </a:t>
                      </a:r>
                      <a:r>
                        <a:rPr lang="sv-SE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Presentera andra viktiga områden såsom toaletter, lunchrum och omklädningsrum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sv-SE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60" marR="65860" marT="65860" marB="0"/>
                </a:tc>
                <a:extLst>
                  <a:ext uri="{0D108BD9-81ED-4DB2-BD59-A6C34878D82A}">
                    <a16:rowId xmlns:a16="http://schemas.microsoft.com/office/drawing/2014/main" val="3334935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5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EB1596A-DD9E-5F36-6733-80CAB41BA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94414"/>
            <a:ext cx="10534650" cy="8174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Praktisk demonstration och övningar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E07499D-10DA-4D88-A53D-648225109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873" y="5909671"/>
            <a:ext cx="761905" cy="74285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D37B3F00-6D3B-482A-97E5-4A55537EF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873" y="5909671"/>
            <a:ext cx="761905" cy="742857"/>
          </a:xfrm>
          <a:prstGeom prst="rect">
            <a:avLst/>
          </a:prstGeom>
        </p:spPr>
      </p:pic>
      <p:graphicFrame>
        <p:nvGraphicFramePr>
          <p:cNvPr id="2" name="Platshållare för innehåll 5">
            <a:extLst>
              <a:ext uri="{FF2B5EF4-FFF2-40B4-BE49-F238E27FC236}">
                <a16:creationId xmlns:a16="http://schemas.microsoft.com/office/drawing/2014/main" id="{81505E19-2CB2-DDBE-9C59-156F420D4B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377563"/>
              </p:ext>
            </p:extLst>
          </p:nvPr>
        </p:nvGraphicFramePr>
        <p:xfrm>
          <a:off x="1275686" y="2492323"/>
          <a:ext cx="9640628" cy="3671918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9640628">
                  <a:extLst>
                    <a:ext uri="{9D8B030D-6E8A-4147-A177-3AD203B41FA5}">
                      <a16:colId xmlns:a16="http://schemas.microsoft.com/office/drawing/2014/main" val="570139528"/>
                    </a:ext>
                  </a:extLst>
                </a:gridCol>
              </a:tblGrid>
              <a:tr h="3671918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3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Demonstration – </a:t>
                      </a:r>
                      <a:r>
                        <a:rPr lang="sv-SE" sz="3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Låt den nya personalen observera eller delta i en praktisk demonstration av arbetsuppgifter under övervakning</a:t>
                      </a:r>
                    </a:p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3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Simulerade nödsituationer – </a:t>
                      </a:r>
                      <a:r>
                        <a:rPr lang="sv-SE" sz="3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Genomför övningar för att träna personalen i hur man agerar i olika nödsituationer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sv-SE" sz="3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477" marR="80477" marT="80477" marB="0"/>
                </a:tc>
                <a:extLst>
                  <a:ext uri="{0D108BD9-81ED-4DB2-BD59-A6C34878D82A}">
                    <a16:rowId xmlns:a16="http://schemas.microsoft.com/office/drawing/2014/main" val="3334935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17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EB1596A-DD9E-5F36-6733-80CAB41BA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94414"/>
            <a:ext cx="10534650" cy="8174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Utvärdering och Uppföljning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E07499D-10DA-4D88-A53D-648225109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873" y="5909671"/>
            <a:ext cx="761905" cy="74285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D37B3F00-6D3B-482A-97E5-4A55537EF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873" y="5909671"/>
            <a:ext cx="761905" cy="742857"/>
          </a:xfrm>
          <a:prstGeom prst="rect">
            <a:avLst/>
          </a:prstGeom>
        </p:spPr>
      </p:pic>
      <p:graphicFrame>
        <p:nvGraphicFramePr>
          <p:cNvPr id="2" name="Platshållare för innehåll 5">
            <a:extLst>
              <a:ext uri="{FF2B5EF4-FFF2-40B4-BE49-F238E27FC236}">
                <a16:creationId xmlns:a16="http://schemas.microsoft.com/office/drawing/2014/main" id="{81505E19-2CB2-DDBE-9C59-156F420D4B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150350"/>
              </p:ext>
            </p:extLst>
          </p:nvPr>
        </p:nvGraphicFramePr>
        <p:xfrm>
          <a:off x="828675" y="2249318"/>
          <a:ext cx="10417751" cy="418094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0417751">
                  <a:extLst>
                    <a:ext uri="{9D8B030D-6E8A-4147-A177-3AD203B41FA5}">
                      <a16:colId xmlns:a16="http://schemas.microsoft.com/office/drawing/2014/main" val="570139528"/>
                    </a:ext>
                  </a:extLst>
                </a:gridCol>
              </a:tblGrid>
              <a:tr h="3698637">
                <a:tc>
                  <a:txBody>
                    <a:bodyPr/>
                    <a:lstStyle/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Frågor och svar – </a:t>
                      </a:r>
                      <a:r>
                        <a:rPr lang="sv-SE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 möjlighet för den nya personalen att ställa frågor och klargöra eventuella osäkerheter</a:t>
                      </a:r>
                    </a:p>
                    <a:p>
                      <a:pPr marL="457200" indent="-4572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sv-SE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Feedback och utvärdering – </a:t>
                      </a:r>
                      <a:r>
                        <a:rPr lang="sv-SE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Samla in feedback från den nya personalen om onboardingprocessen för att kontinuerligt förbättra den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sv-SE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sv-SE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Genom att följa denna strukturerade onboardingprocess kan du säkerställa att den nya verkstadspersonalen får den information och utbildning de behöver för att kunna arbeta säkert och effektivt i företagets verksamhet</a:t>
                      </a:r>
                    </a:p>
                  </a:txBody>
                  <a:tcPr marL="66140" marR="66140" marT="66140" marB="0"/>
                </a:tc>
                <a:extLst>
                  <a:ext uri="{0D108BD9-81ED-4DB2-BD59-A6C34878D82A}">
                    <a16:rowId xmlns:a16="http://schemas.microsoft.com/office/drawing/2014/main" val="3334935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719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logotyp, symbol, Teckensnitt, design&#10;&#10;Automatiskt genererad beskrivning">
            <a:extLst>
              <a:ext uri="{FF2B5EF4-FFF2-40B4-BE49-F238E27FC236}">
                <a16:creationId xmlns:a16="http://schemas.microsoft.com/office/drawing/2014/main" id="{4E07499D-10DA-4D88-A53D-648225109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873" y="5909671"/>
            <a:ext cx="761905" cy="742857"/>
          </a:xfrm>
          <a:prstGeom prst="rect">
            <a:avLst/>
          </a:prstGeom>
        </p:spPr>
      </p:pic>
      <p:pic>
        <p:nvPicPr>
          <p:cNvPr id="8" name="Bildobjekt 7" descr="En bild som visar logotyp, symbol, Teckensnitt, design&#10;&#10;Automatiskt genererad beskrivning">
            <a:extLst>
              <a:ext uri="{FF2B5EF4-FFF2-40B4-BE49-F238E27FC236}">
                <a16:creationId xmlns:a16="http://schemas.microsoft.com/office/drawing/2014/main" id="{D37B3F00-6D3B-482A-97E5-4A55537EF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873" y="5909671"/>
            <a:ext cx="761905" cy="742857"/>
          </a:xfrm>
          <a:prstGeom prst="rect">
            <a:avLst/>
          </a:prstGeom>
        </p:spPr>
      </p:pic>
      <p:graphicFrame>
        <p:nvGraphicFramePr>
          <p:cNvPr id="2" name="Platshållare för innehåll 5">
            <a:extLst>
              <a:ext uri="{FF2B5EF4-FFF2-40B4-BE49-F238E27FC236}">
                <a16:creationId xmlns:a16="http://schemas.microsoft.com/office/drawing/2014/main" id="{81505E19-2CB2-DDBE-9C59-156F420D4B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199432"/>
              </p:ext>
            </p:extLst>
          </p:nvPr>
        </p:nvGraphicFramePr>
        <p:xfrm>
          <a:off x="1471397" y="643466"/>
          <a:ext cx="9249206" cy="5571067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9249206">
                  <a:extLst>
                    <a:ext uri="{9D8B030D-6E8A-4147-A177-3AD203B41FA5}">
                      <a16:colId xmlns:a16="http://schemas.microsoft.com/office/drawing/2014/main" val="570139528"/>
                    </a:ext>
                  </a:extLst>
                </a:gridCol>
              </a:tblGrid>
              <a:tr h="5571067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Vi,(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chefens namn), som ansvarig för onboarding-processen, och (den anställdes namn), som den nyanställda, bekräftar härmed att den nyanställda har genomgått och fått all nödvändig information under onboarding-processen på LW Sverige AB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 bekräftar att den nyanställda har fått: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514350" indent="-514350" algn="l" fontAlgn="b">
                        <a:buFont typeface="Arial" panose="020B0604020202020204" pitchFamily="34" charset="0"/>
                        <a:buAutoNum type="arabicPeriod"/>
                      </a:pP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introduktion till LW Sverige AB och dess kultur</a:t>
                      </a:r>
                    </a:p>
                    <a:p>
                      <a:pPr marL="514350" indent="-514350" algn="l" fontAlgn="b">
                        <a:buFont typeface="Arial" panose="020B0604020202020204" pitchFamily="34" charset="0"/>
                        <a:buAutoNum type="arabicPeriod"/>
                      </a:pP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om företagets policys, rutiner och förväntningar</a:t>
                      </a:r>
                    </a:p>
                    <a:p>
                      <a:pPr marL="514350" indent="-514350" algn="l" fontAlgn="b">
                        <a:buFont typeface="Arial" panose="020B0604020202020204" pitchFamily="34" charset="0"/>
                        <a:buAutoNum type="arabicPeriod"/>
                      </a:pP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 av arbetsuppgifter och ansvarsområden</a:t>
                      </a:r>
                    </a:p>
                    <a:p>
                      <a:pPr marL="514350" indent="-514350" algn="l" fontAlgn="b">
                        <a:buFont typeface="Arial" panose="020B0604020202020204" pitchFamily="34" charset="0"/>
                        <a:buAutoNum type="arabicPeriod"/>
                      </a:pP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Genomgång av säkerhetsrutiner och protokoll.</a:t>
                      </a:r>
                    </a:p>
                    <a:p>
                      <a:pPr marL="514350" indent="-514350" algn="l" fontAlgn="b">
                        <a:buFont typeface="Arial" panose="020B0604020202020204" pitchFamily="34" charset="0"/>
                        <a:buAutoNum type="arabicPeriod"/>
                      </a:pP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Träning och introduktion till nödvändiga verktyg och maskiner</a:t>
                      </a:r>
                    </a:p>
                    <a:p>
                      <a:pPr marL="514350" indent="-514350" algn="l" fontAlgn="b">
                        <a:buFont typeface="Arial" panose="020B0604020202020204" pitchFamily="34" charset="0"/>
                        <a:buAutoNum type="arabicPeriod"/>
                      </a:pP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Tillgång till nödvändig utrustning och resurser för att utföra arbetsuppgifter </a:t>
                      </a:r>
                    </a:p>
                    <a:p>
                      <a:pPr marL="514350" indent="-514350" algn="l" fontAlgn="b">
                        <a:buFont typeface="Arial" panose="020B0604020202020204" pitchFamily="34" charset="0"/>
                        <a:buAutoNum type="arabicPeriod"/>
                      </a:pP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Genom att underteckna nedan bekräftar vi att den nyanställda har gått igenom onboarding-processen i sin helhet.</a:t>
                      </a:r>
                    </a:p>
                    <a:p>
                      <a:pPr marL="514350" indent="-514350" algn="l" fontAlgn="b">
                        <a:buFont typeface="Arial" panose="020B0604020202020204" pitchFamily="34" charset="0"/>
                        <a:buAutoNum type="arabicPeriod"/>
                      </a:pP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                                                                                                               Datum</a:t>
                      </a:r>
                      <a:b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Underskrift arbetsgivare                                                                               Underskrift medarbetare</a:t>
                      </a:r>
                      <a:b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Namnförtydligande                                                                                        Namnförtydligande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21" marR="58721" marT="58721" marB="0"/>
                </a:tc>
                <a:extLst>
                  <a:ext uri="{0D108BD9-81ED-4DB2-BD59-A6C34878D82A}">
                    <a16:rowId xmlns:a16="http://schemas.microsoft.com/office/drawing/2014/main" val="3334935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925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E07499D-10DA-4D88-A53D-648225109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873" y="5909671"/>
            <a:ext cx="761905" cy="74285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D37B3F00-6D3B-482A-97E5-4A55537EF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873" y="5909671"/>
            <a:ext cx="761905" cy="74285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41137EAF-DEC4-CA79-6C80-3B32385D6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285872" cy="6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44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1b83e97-d6da-4663-9edd-44d6b95d856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6355B070668546B2E13C091B8C481F" ma:contentTypeVersion="18" ma:contentTypeDescription="Create a new document." ma:contentTypeScope="" ma:versionID="2b46d8b0277605e325f434d6a19b827d">
  <xsd:schema xmlns:xsd="http://www.w3.org/2001/XMLSchema" xmlns:xs="http://www.w3.org/2001/XMLSchema" xmlns:p="http://schemas.microsoft.com/office/2006/metadata/properties" xmlns:ns3="71b83e97-d6da-4663-9edd-44d6b95d856c" xmlns:ns4="951d6953-a3b6-443a-a278-bbad4778a68f" targetNamespace="http://schemas.microsoft.com/office/2006/metadata/properties" ma:root="true" ma:fieldsID="e91871cdda70018b643c4f1728c3d79a" ns3:_="" ns4:_="">
    <xsd:import namespace="71b83e97-d6da-4663-9edd-44d6b95d856c"/>
    <xsd:import namespace="951d6953-a3b6-443a-a278-bbad4778a6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LengthInSecond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b83e97-d6da-4663-9edd-44d6b95d85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1d6953-a3b6-443a-a278-bbad4778a68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07DC5C-DBF2-449B-BA2D-BD55B8BE00FC}">
  <ds:schemaRefs>
    <ds:schemaRef ds:uri="http://schemas.microsoft.com/office/infopath/2007/PartnerControls"/>
    <ds:schemaRef ds:uri="951d6953-a3b6-443a-a278-bbad4778a68f"/>
    <ds:schemaRef ds:uri="71b83e97-d6da-4663-9edd-44d6b95d856c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60B43D7-0010-42D8-955B-352A478CD7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C7E990-10DF-4C26-8403-C39F3D94A0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b83e97-d6da-4663-9edd-44d6b95d856c"/>
    <ds:schemaRef ds:uri="951d6953-a3b6-443a-a278-bbad4778a6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36297</TotalTime>
  <Words>426</Words>
  <Application>Microsoft Office PowerPoint</Application>
  <PresentationFormat>Bredbild</PresentationFormat>
  <Paragraphs>43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Välkomstpresentation</vt:lpstr>
      <vt:lpstr>Säkerhetsgenomgång</vt:lpstr>
      <vt:lpstr>Maskinintroduktion och säkerhetskontroller</vt:lpstr>
      <vt:lpstr>Rundvandring i Lokalerna</vt:lpstr>
      <vt:lpstr>Praktisk demonstration och övningar</vt:lpstr>
      <vt:lpstr>Utvärdering och Uppföljning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Rickard Korell</dc:creator>
  <cp:lastModifiedBy>Rickard Korell</cp:lastModifiedBy>
  <cp:revision>15</cp:revision>
  <cp:lastPrinted>2024-04-08T13:56:30Z</cp:lastPrinted>
  <dcterms:created xsi:type="dcterms:W3CDTF">2023-09-20T06:31:47Z</dcterms:created>
  <dcterms:modified xsi:type="dcterms:W3CDTF">2024-04-23T06:49:08Z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0x010100BE6355B070668546B2E13C091B8C481F</vt:lpwstr>
  </property>
</Properties>
</file>